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48" r:id="rId4"/>
  </p:sldMasterIdLst>
  <p:notesMasterIdLst>
    <p:notesMasterId r:id="rId19"/>
  </p:notesMasterIdLst>
  <p:sldIdLst>
    <p:sldId id="298" r:id="rId5"/>
    <p:sldId id="299" r:id="rId6"/>
    <p:sldId id="300" r:id="rId7"/>
    <p:sldId id="301" r:id="rId8"/>
    <p:sldId id="303" r:id="rId9"/>
    <p:sldId id="304" r:id="rId10"/>
    <p:sldId id="302" r:id="rId11"/>
    <p:sldId id="306" r:id="rId12"/>
    <p:sldId id="305" r:id="rId13"/>
    <p:sldId id="308" r:id="rId14"/>
    <p:sldId id="307" r:id="rId15"/>
    <p:sldId id="310" r:id="rId16"/>
    <p:sldId id="309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0F408-6698-41C5-8AB6-9F8C6914691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F2374-7607-49B2-B10E-66B634C5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49-81DF-49EA-90F2-60766A63E54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2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0C8B-EF1E-468F-A25A-7DF2F3CBDFB1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4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EC54-9CCF-4CF1-9ACD-693D924E7C59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5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5755-08A3-425F-AB72-0985D67B63C2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9EE8-143D-4E73-95A7-4211C624A3D7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4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491E-5B79-4A2B-B947-9C909CCB0A6B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8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63B-A939-4050-8E33-EBD3A09F7A4D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1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80FE-30A3-4A81-A69C-2D0ADE1962A5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1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BECB-BAAC-4FF4-B9C9-77104D52FFFB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4AF-5712-4DE2-83E6-EAE147F715B7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1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155D-2239-48DF-9429-DF4BB73BE59A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1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F1CB-C387-41AA-AA6F-828338C23CDA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B34B-F519-427E-9E91-0BBADF201B59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4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47C5-DA53-4AA9-A9E2-0CE9BE67C8E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7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F67-341B-49F8-8E42-F9EBAE0B2AC9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B4CF-2957-4162-A0A0-F59BF9120CC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0373-49F3-43D2-9E44-DF7E08E9BBC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0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841587-EDB1-4BF4-9DF9-6A6DFA9296A3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/>
              <a:t>Lecture : Saba Abdual Wahid 2022-2021 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2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0020" y="2699568"/>
            <a:ext cx="5270706" cy="2964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020" y="2661312"/>
            <a:ext cx="5270706" cy="2964777"/>
          </a:xfrm>
        </p:spPr>
        <p:txBody>
          <a:bodyPr anchor="b">
            <a:noAutofit/>
          </a:bodyPr>
          <a:lstStyle/>
          <a:p>
            <a:pPr algn="ctr"/>
            <a:r>
              <a:rPr lang="en-US" sz="5400" b="0" i="0" u="none" strike="noStrike" baseline="0" dirty="0">
                <a:solidFill>
                  <a:srgbClr val="C00000"/>
                </a:solidFill>
                <a:latin typeface="Modern Love" panose="04090805081005020601" pitchFamily="82" charset="0"/>
              </a:rPr>
              <a:t>Managing </a:t>
            </a:r>
            <a:br>
              <a:rPr lang="en-US" sz="5400" b="0" i="0" u="none" strike="noStrike" baseline="0" dirty="0">
                <a:solidFill>
                  <a:srgbClr val="C00000"/>
                </a:solidFill>
                <a:latin typeface="Modern Love" panose="04090805081005020601" pitchFamily="82" charset="0"/>
              </a:rPr>
            </a:br>
            <a:r>
              <a:rPr lang="en-US" sz="5400" b="0" i="0" u="none" strike="noStrike" baseline="0" dirty="0">
                <a:solidFill>
                  <a:srgbClr val="C00000"/>
                </a:solidFill>
                <a:latin typeface="Modern Love" panose="04090805081005020601" pitchFamily="82" charset="0"/>
              </a:rPr>
              <a:t>the Software Process</a:t>
            </a:r>
            <a:endParaRPr lang="en-US" sz="5400" dirty="0">
              <a:solidFill>
                <a:srgbClr val="C00000"/>
              </a:solidFill>
              <a:latin typeface="Modern Love" panose="04090805081005020601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2D07A-926E-4EA8-92A0-143DA9A694D9}"/>
              </a:ext>
            </a:extLst>
          </p:cNvPr>
          <p:cNvSpPr/>
          <p:nvPr/>
        </p:nvSpPr>
        <p:spPr>
          <a:xfrm>
            <a:off x="3336417" y="1193655"/>
            <a:ext cx="6817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Software Engineering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285A29-2568-4F1B-B4CF-5A5A4B064F6D}"/>
              </a:ext>
            </a:extLst>
          </p:cNvPr>
          <p:cNvSpPr/>
          <p:nvPr/>
        </p:nvSpPr>
        <p:spPr>
          <a:xfrm>
            <a:off x="2028192" y="2661312"/>
            <a:ext cx="21002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3"/>
                </a:solidFill>
                <a:effectLst/>
              </a:rPr>
              <a:t>Chapter two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7846EB-3B3F-4BA9-BF1F-CC38F20E855B}"/>
              </a:ext>
            </a:extLst>
          </p:cNvPr>
          <p:cNvSpPr/>
          <p:nvPr/>
        </p:nvSpPr>
        <p:spPr>
          <a:xfrm>
            <a:off x="4995799" y="5883463"/>
            <a:ext cx="71962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lgerian" panose="04020705040A02060702" pitchFamily="82" charset="0"/>
              </a:rPr>
              <a:t>Lecture : Saba </a:t>
            </a:r>
            <a:r>
              <a:rPr lang="en-US" sz="3600" b="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lgerian" panose="04020705040A02060702" pitchFamily="82" charset="0"/>
              </a:rPr>
              <a:t>Abdual</a:t>
            </a:r>
            <a:r>
              <a:rPr lang="en-US" sz="36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Algerian" panose="04020705040A02060702" pitchFamily="82" charset="0"/>
              </a:rPr>
              <a:t> Wahid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409A3DE-EEB5-49BC-A6A0-512156E0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Lecture : Saba Abdual Wahid 2022-2021 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852F1E-9585-42C9-8F26-E95ED764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2165" y="6364538"/>
            <a:ext cx="4689100" cy="365125"/>
          </a:xfrm>
        </p:spPr>
        <p:txBody>
          <a:bodyPr/>
          <a:lstStyle/>
          <a:p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Lecture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: Saba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Abdual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Wahid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2022-2021 / 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C5CC7-5237-4BFF-8996-74F062DD5854}"/>
              </a:ext>
            </a:extLst>
          </p:cNvPr>
          <p:cNvSpPr txBox="1"/>
          <p:nvPr/>
        </p:nvSpPr>
        <p:spPr>
          <a:xfrm>
            <a:off x="1395662" y="1476562"/>
            <a:ext cx="102509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It shows software development as a series of hills, each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representing a separate loop of the spiral.</a:t>
            </a:r>
            <a:endParaRPr lang="ar-SA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Shows that loops, or releases, tend to overlap each other.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Makes it clear that development work tends to reach a</a:t>
            </a:r>
          </a:p>
          <a:p>
            <a:pPr algn="l"/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peak, at around the time of the deadline for completion.</a:t>
            </a:r>
            <a:endParaRPr lang="ar-SA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Shows that each prototype or release can take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different amounts of time to deliver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differing amounts of effort.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FFCFB-906C-4A42-9156-4F47DB1636CB}"/>
              </a:ext>
            </a:extLst>
          </p:cNvPr>
          <p:cNvSpPr txBox="1"/>
          <p:nvPr/>
        </p:nvSpPr>
        <p:spPr>
          <a:xfrm>
            <a:off x="1952123" y="737819"/>
            <a:ext cx="4833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evolutionary model</a:t>
            </a:r>
          </a:p>
        </p:txBody>
      </p:sp>
    </p:spTree>
    <p:extLst>
      <p:ext uri="{BB962C8B-B14F-4D97-AF65-F5344CB8AC3E}">
        <p14:creationId xmlns:p14="http://schemas.microsoft.com/office/powerpoint/2010/main" val="16903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651021-66EB-428C-922D-C0BC5262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4752" y="6388601"/>
            <a:ext cx="4766984" cy="365125"/>
          </a:xfrm>
        </p:spPr>
        <p:txBody>
          <a:bodyPr/>
          <a:lstStyle/>
          <a:p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Lecture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: Saba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Abdual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Wahid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2022-2021 / 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B4C97-B00B-4CFC-8633-73C411FC2B22}"/>
              </a:ext>
            </a:extLst>
          </p:cNvPr>
          <p:cNvSpPr txBox="1"/>
          <p:nvPr/>
        </p:nvSpPr>
        <p:spPr>
          <a:xfrm>
            <a:off x="1639302" y="970682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evolutionary model</a:t>
            </a:r>
            <a:endParaRPr lang="en-US" sz="3200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9D3DB-0903-4A90-84F3-9DF89461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38" y="2614069"/>
            <a:ext cx="8710862" cy="18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5E6EE7-20FC-40C8-964F-9A72E5F4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5068" y="5931402"/>
            <a:ext cx="4526353" cy="365125"/>
          </a:xfrm>
        </p:spPr>
        <p:txBody>
          <a:bodyPr/>
          <a:lstStyle/>
          <a:p>
            <a:r>
              <a:rPr lang="es-ES" sz="2000" dirty="0" err="1"/>
              <a:t>Lecture</a:t>
            </a:r>
            <a:r>
              <a:rPr lang="es-ES" sz="2000" dirty="0"/>
              <a:t> : Saba </a:t>
            </a:r>
            <a:r>
              <a:rPr lang="es-ES" sz="2000" dirty="0" err="1"/>
              <a:t>Abdual</a:t>
            </a:r>
            <a:r>
              <a:rPr lang="es-ES" sz="2000" dirty="0"/>
              <a:t> </a:t>
            </a:r>
            <a:r>
              <a:rPr lang="es-ES" sz="2000" dirty="0" err="1"/>
              <a:t>Wahid</a:t>
            </a:r>
            <a:r>
              <a:rPr lang="es-ES" sz="2000" dirty="0"/>
              <a:t> 2022-2021 /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6E908-52A8-4338-9FDE-735D816DCE4B}"/>
              </a:ext>
            </a:extLst>
          </p:cNvPr>
          <p:cNvSpPr txBox="1"/>
          <p:nvPr/>
        </p:nvSpPr>
        <p:spPr>
          <a:xfrm>
            <a:off x="1363580" y="1609182"/>
            <a:ext cx="108284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It explicitly accounts for the divide and conquer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principle.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Each team works on its own component, typically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following a spiral 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or evolutionary approach.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There has to be some initial planning, and periodic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integration.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D3B07-43F1-4E70-8FF5-984D93A5F821}"/>
              </a:ext>
            </a:extLst>
          </p:cNvPr>
          <p:cNvSpPr txBox="1"/>
          <p:nvPr/>
        </p:nvSpPr>
        <p:spPr>
          <a:xfrm>
            <a:off x="1843839" y="420727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concurrent engineering model</a:t>
            </a:r>
          </a:p>
        </p:txBody>
      </p:sp>
    </p:spTree>
    <p:extLst>
      <p:ext uri="{BB962C8B-B14F-4D97-AF65-F5344CB8AC3E}">
        <p14:creationId xmlns:p14="http://schemas.microsoft.com/office/powerpoint/2010/main" val="57640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DA28B0-66EF-4B3B-89AC-D57079C5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9290" y="6340475"/>
            <a:ext cx="4550416" cy="365125"/>
          </a:xfrm>
        </p:spPr>
        <p:txBody>
          <a:bodyPr/>
          <a:lstStyle/>
          <a:p>
            <a:r>
              <a:rPr lang="es-ES" sz="2000" dirty="0" err="1"/>
              <a:t>Lecture</a:t>
            </a:r>
            <a:r>
              <a:rPr lang="es-ES" sz="2000" dirty="0"/>
              <a:t> : Saba </a:t>
            </a:r>
            <a:r>
              <a:rPr lang="es-ES" sz="2000" dirty="0" err="1"/>
              <a:t>Abdual</a:t>
            </a:r>
            <a:r>
              <a:rPr lang="es-ES" sz="2000" dirty="0"/>
              <a:t> </a:t>
            </a:r>
            <a:r>
              <a:rPr lang="es-ES" sz="2000" dirty="0" err="1"/>
              <a:t>Wahid</a:t>
            </a:r>
            <a:r>
              <a:rPr lang="es-ES" sz="2000" dirty="0"/>
              <a:t> 2022-2021 /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2D09B-5479-4D7D-B753-657E6910EE8A}"/>
              </a:ext>
            </a:extLst>
          </p:cNvPr>
          <p:cNvSpPr txBox="1"/>
          <p:nvPr/>
        </p:nvSpPr>
        <p:spPr>
          <a:xfrm>
            <a:off x="1435296" y="356755"/>
            <a:ext cx="6093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concurrent engineering model</a:t>
            </a:r>
            <a:endParaRPr lang="en-US" sz="3200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2FF19-B6DF-4E5B-9742-A7975225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04" y="1215189"/>
            <a:ext cx="6713621" cy="50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C68E0A-2F2A-4687-96CD-C527C5E3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95827" y="6492875"/>
            <a:ext cx="3696173" cy="365125"/>
          </a:xfrm>
        </p:spPr>
        <p:txBody>
          <a:bodyPr/>
          <a:lstStyle/>
          <a:p>
            <a:r>
              <a:rPr lang="es-ES" sz="1600" dirty="0" err="1">
                <a:latin typeface="Andalus" panose="02020603050405020304" pitchFamily="18" charset="-78"/>
                <a:cs typeface="Andalus" panose="02020603050405020304" pitchFamily="18" charset="-78"/>
              </a:rPr>
              <a:t>Lecture</a:t>
            </a:r>
            <a:r>
              <a:rPr lang="es-ES" sz="1600" dirty="0">
                <a:latin typeface="Andalus" panose="02020603050405020304" pitchFamily="18" charset="-78"/>
                <a:cs typeface="Andalus" panose="02020603050405020304" pitchFamily="18" charset="-78"/>
              </a:rPr>
              <a:t> : Saba </a:t>
            </a:r>
            <a:r>
              <a:rPr lang="es-ES" sz="1600" dirty="0" err="1">
                <a:latin typeface="Andalus" panose="02020603050405020304" pitchFamily="18" charset="-78"/>
                <a:cs typeface="Andalus" panose="02020603050405020304" pitchFamily="18" charset="-78"/>
              </a:rPr>
              <a:t>Abdual</a:t>
            </a:r>
            <a:r>
              <a:rPr lang="es-ES" sz="1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1600" dirty="0" err="1">
                <a:latin typeface="Andalus" panose="02020603050405020304" pitchFamily="18" charset="-78"/>
                <a:cs typeface="Andalus" panose="02020603050405020304" pitchFamily="18" charset="-78"/>
              </a:rPr>
              <a:t>Wahid</a:t>
            </a:r>
            <a:r>
              <a:rPr lang="es-ES" sz="1600" dirty="0">
                <a:latin typeface="Andalus" panose="02020603050405020304" pitchFamily="18" charset="-78"/>
                <a:cs typeface="Andalus" panose="02020603050405020304" pitchFamily="18" charset="-78"/>
              </a:rPr>
              <a:t> 2022-2021 / </a:t>
            </a:r>
            <a:endParaRPr 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3350A-E49C-4D63-BC4F-094A92D79BD8}"/>
              </a:ext>
            </a:extLst>
          </p:cNvPr>
          <p:cNvSpPr txBox="1"/>
          <p:nvPr/>
        </p:nvSpPr>
        <p:spPr>
          <a:xfrm>
            <a:off x="1675397" y="609433"/>
            <a:ext cx="1007945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From the waterfall model: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—Incorporate the notion of stages.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From the phased-release model: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—Incorporate the notion of doing some initial high-level analysis,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and then dividing the project into releases.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From the spiral model: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—Incorporate prototyping and risk analysis.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From the evolutionary model: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—Incorporate the notion of varying amounts of time and work,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with overlapping releases.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From concurrent engineering: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—Incorporate the notion of breaking the system down into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components and developing them in parallel.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66F88-1F7C-4ED3-BFB7-A61B41F8ECB7}"/>
              </a:ext>
            </a:extLst>
          </p:cNvPr>
          <p:cNvSpPr txBox="1"/>
          <p:nvPr/>
        </p:nvSpPr>
        <p:spPr>
          <a:xfrm>
            <a:off x="2469481" y="213588"/>
            <a:ext cx="4749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Choosing a process model</a:t>
            </a:r>
          </a:p>
        </p:txBody>
      </p:sp>
    </p:spTree>
    <p:extLst>
      <p:ext uri="{BB962C8B-B14F-4D97-AF65-F5344CB8AC3E}">
        <p14:creationId xmlns:p14="http://schemas.microsoft.com/office/powerpoint/2010/main" val="109439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588C24-AB15-43BD-A472-344F379240B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69774" y="1016967"/>
            <a:ext cx="9992137" cy="573756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Project management encompasses all the activities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needed to plan and execute a project: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• Deciding what needs to be done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• Estimating costs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• Ensuring there are suitable people to undertake</a:t>
            </a:r>
            <a:endParaRPr lang="ar-SA" sz="36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ar-SA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 the project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• Defining responsibilities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• Scheduling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• Making arrangements for the work</a:t>
            </a:r>
            <a:b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3600" b="1" dirty="0">
                <a:latin typeface="Andalus" panose="02020603050405020304" pitchFamily="18" charset="-78"/>
                <a:cs typeface="Andalus" panose="02020603050405020304" pitchFamily="18" charset="-78"/>
              </a:rPr>
              <a:t>• continued 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420EC-B544-43CF-BA52-45906FDFA4FA}"/>
              </a:ext>
            </a:extLst>
          </p:cNvPr>
          <p:cNvSpPr txBox="1"/>
          <p:nvPr/>
        </p:nvSpPr>
        <p:spPr>
          <a:xfrm>
            <a:off x="2411896" y="333031"/>
            <a:ext cx="8136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u="none" strike="noStrike" baseline="0" dirty="0">
                <a:solidFill>
                  <a:srgbClr val="C00000"/>
                </a:solidFill>
                <a:latin typeface="Agency FB" panose="020B0503020202020204" pitchFamily="34" charset="0"/>
              </a:rPr>
              <a:t>What is Project Management?</a:t>
            </a:r>
            <a:endParaRPr lang="en-US" sz="400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6B36392-EF98-45DA-8D53-4B5E7AC3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1548" y="6342406"/>
            <a:ext cx="4015410" cy="365125"/>
          </a:xfrm>
        </p:spPr>
        <p:txBody>
          <a:bodyPr/>
          <a:lstStyle/>
          <a:p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Lecture : Saba </a:t>
            </a:r>
            <a:r>
              <a:rPr lang="en-US" sz="2800" dirty="0" err="1">
                <a:latin typeface="Aldhabi" panose="01000000000000000000" pitchFamily="2" charset="-78"/>
                <a:cs typeface="Aldhabi" panose="01000000000000000000" pitchFamily="2" charset="-78"/>
              </a:rPr>
              <a:t>Abdual</a:t>
            </a:r>
            <a:r>
              <a:rPr lang="en-US" sz="2800" dirty="0">
                <a:latin typeface="Aldhabi" panose="01000000000000000000" pitchFamily="2" charset="-78"/>
                <a:cs typeface="Aldhabi" panose="01000000000000000000" pitchFamily="2" charset="-78"/>
              </a:rPr>
              <a:t> Wahid</a:t>
            </a:r>
            <a:r>
              <a:rPr lang="ar-IQ" sz="2800" dirty="0">
                <a:latin typeface="Aldhabi" panose="01000000000000000000" pitchFamily="2" charset="-78"/>
                <a:cs typeface="Aldhabi" panose="01000000000000000000" pitchFamily="2" charset="-78"/>
              </a:rPr>
              <a:t> 2022-2021 / </a:t>
            </a:r>
            <a:endParaRPr lang="en-US" sz="28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5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5895D8-381B-4A88-AAAC-B84C8A9C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1" y="6492875"/>
            <a:ext cx="3670852" cy="365125"/>
          </a:xfrm>
        </p:spPr>
        <p:txBody>
          <a:bodyPr/>
          <a:lstStyle/>
          <a:p>
            <a:r>
              <a:rPr lang="es-ES" sz="1600" dirty="0" err="1"/>
              <a:t>Lecture</a:t>
            </a:r>
            <a:r>
              <a:rPr lang="es-ES" sz="1600" dirty="0"/>
              <a:t> : Saba </a:t>
            </a:r>
            <a:r>
              <a:rPr lang="es-ES" sz="1600" dirty="0" err="1"/>
              <a:t>Abdual</a:t>
            </a:r>
            <a:r>
              <a:rPr lang="es-ES" sz="1600" dirty="0"/>
              <a:t> </a:t>
            </a:r>
            <a:r>
              <a:rPr lang="es-ES" sz="1600" dirty="0" err="1"/>
              <a:t>Wahid</a:t>
            </a:r>
            <a:r>
              <a:rPr lang="es-ES" sz="1600" dirty="0"/>
              <a:t>  /2022-2021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DB02A-7B20-4188-92D2-06CBEF76D0EF}"/>
              </a:ext>
            </a:extLst>
          </p:cNvPr>
          <p:cNvSpPr txBox="1"/>
          <p:nvPr/>
        </p:nvSpPr>
        <p:spPr>
          <a:xfrm>
            <a:off x="1510748" y="1708309"/>
            <a:ext cx="102041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Directing</a:t>
            </a:r>
          </a:p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Being a technical leader</a:t>
            </a:r>
          </a:p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Reviewing and approving decisions made by others</a:t>
            </a:r>
          </a:p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Building morale and supporting staff</a:t>
            </a:r>
          </a:p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Monitoring and controlling</a:t>
            </a:r>
          </a:p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Co-ordinating the work with managers of other projects</a:t>
            </a:r>
          </a:p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Reporting</a:t>
            </a:r>
          </a:p>
          <a:p>
            <a:pPr algn="l"/>
            <a:r>
              <a:rPr lang="en-US" sz="3200" b="1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Continually striving to improve the process</a:t>
            </a: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5B7A76-C076-48CE-B707-E86B76601ED0}"/>
              </a:ext>
            </a:extLst>
          </p:cNvPr>
          <p:cNvSpPr txBox="1"/>
          <p:nvPr/>
        </p:nvSpPr>
        <p:spPr>
          <a:xfrm>
            <a:off x="2411896" y="333031"/>
            <a:ext cx="8136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u="none" strike="noStrike" baseline="0" dirty="0">
                <a:solidFill>
                  <a:srgbClr val="C00000"/>
                </a:solidFill>
                <a:latin typeface="Agency FB" panose="020B0503020202020204" pitchFamily="34" charset="0"/>
              </a:rPr>
              <a:t>What is Project Management?</a:t>
            </a:r>
            <a:endParaRPr lang="en-US" sz="400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6356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B75096-4963-4742-BF8A-B68004B6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8452" y="6347101"/>
            <a:ext cx="4625009" cy="365125"/>
          </a:xfrm>
        </p:spPr>
        <p:txBody>
          <a:bodyPr/>
          <a:lstStyle/>
          <a:p>
            <a:r>
              <a:rPr lang="es-ES" sz="2000" dirty="0" err="1"/>
              <a:t>Lecture</a:t>
            </a:r>
            <a:r>
              <a:rPr lang="es-ES" sz="2000" dirty="0"/>
              <a:t> : Saba </a:t>
            </a:r>
            <a:r>
              <a:rPr lang="es-ES" sz="2000" dirty="0" err="1"/>
              <a:t>Abdual</a:t>
            </a:r>
            <a:r>
              <a:rPr lang="ar-SA" sz="2000" dirty="0"/>
              <a:t> </a:t>
            </a:r>
            <a:r>
              <a:rPr lang="es-ES" sz="2000" dirty="0"/>
              <a:t> </a:t>
            </a:r>
            <a:r>
              <a:rPr lang="es-ES" sz="2000" dirty="0" err="1"/>
              <a:t>Wahid</a:t>
            </a:r>
            <a:r>
              <a:rPr lang="es-ES" sz="2000" dirty="0"/>
              <a:t> </a:t>
            </a:r>
            <a:r>
              <a:rPr lang="ar-SA" sz="2000" dirty="0"/>
              <a:t> </a:t>
            </a:r>
            <a:r>
              <a:rPr lang="es-ES" sz="2000" dirty="0"/>
              <a:t>2022-2021 </a:t>
            </a:r>
            <a:r>
              <a:rPr lang="es-ES" dirty="0"/>
              <a:t>/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AB41B-92F7-4917-B792-9CF3DFD101F2}"/>
              </a:ext>
            </a:extLst>
          </p:cNvPr>
          <p:cNvSpPr txBox="1"/>
          <p:nvPr/>
        </p:nvSpPr>
        <p:spPr>
          <a:xfrm>
            <a:off x="1881808" y="1659285"/>
            <a:ext cx="93692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Software process models are general approaches for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organizing a project into activities.</a:t>
            </a:r>
            <a:endParaRPr lang="ar-SA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Help the project manager and his or her team to decide: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—What work should be done;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—In what sequence to perform the work.</a:t>
            </a:r>
            <a:endParaRPr lang="ar-SA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The models should be seen as </a:t>
            </a:r>
            <a:r>
              <a:rPr lang="en-US" sz="2800" b="0" i="1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aids to thinking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, not rigid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prescriptions of the way to do things.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Each project ends up with its own unique plan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465BB-F1A8-43AC-B882-44AC1A05E995}"/>
              </a:ext>
            </a:extLst>
          </p:cNvPr>
          <p:cNvSpPr txBox="1"/>
          <p:nvPr/>
        </p:nvSpPr>
        <p:spPr>
          <a:xfrm>
            <a:off x="2703444" y="56684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Software Process Models</a:t>
            </a:r>
          </a:p>
        </p:txBody>
      </p:sp>
    </p:spTree>
    <p:extLst>
      <p:ext uri="{BB962C8B-B14F-4D97-AF65-F5344CB8AC3E}">
        <p14:creationId xmlns:p14="http://schemas.microsoft.com/office/powerpoint/2010/main" val="18754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DE0B7C-329A-429A-ACD1-DC91B76D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94853" y="6254336"/>
            <a:ext cx="4318851" cy="365125"/>
          </a:xfrm>
        </p:spPr>
        <p:txBody>
          <a:bodyPr/>
          <a:lstStyle/>
          <a:p>
            <a:r>
              <a:rPr lang="es-ES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Lecture</a:t>
            </a:r>
            <a:r>
              <a:rPr lang="es-ES" sz="1800" dirty="0">
                <a:latin typeface="Andalus" panose="02020603050405020304" pitchFamily="18" charset="-78"/>
                <a:cs typeface="Andalus" panose="02020603050405020304" pitchFamily="18" charset="-78"/>
              </a:rPr>
              <a:t> : Saba </a:t>
            </a:r>
            <a:r>
              <a:rPr lang="es-ES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Abdual</a:t>
            </a:r>
            <a:r>
              <a:rPr lang="es-ES" sz="1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Wahid</a:t>
            </a:r>
            <a:r>
              <a:rPr lang="es-ES" sz="1800" dirty="0">
                <a:latin typeface="Andalus" panose="02020603050405020304" pitchFamily="18" charset="-78"/>
                <a:cs typeface="Andalus" panose="02020603050405020304" pitchFamily="18" charset="-78"/>
              </a:rPr>
              <a:t> 2022-2021 / </a:t>
            </a:r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A08B1-49F5-43D9-81F6-29BC7C44EA79}"/>
              </a:ext>
            </a:extLst>
          </p:cNvPr>
          <p:cNvSpPr txBox="1"/>
          <p:nvPr/>
        </p:nvSpPr>
        <p:spPr>
          <a:xfrm>
            <a:off x="1643269" y="1413063"/>
            <a:ext cx="100318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The classic way of looking at S.E. that accounts for the</a:t>
            </a:r>
          </a:p>
          <a:p>
            <a:pPr algn="l"/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importance of requirements, design and quality assurance.</a:t>
            </a:r>
            <a:endParaRPr lang="ar-SA" sz="32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32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The model suggests that software engineers should work </a:t>
            </a:r>
            <a:r>
              <a:rPr lang="ar-SA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l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in</a:t>
            </a:r>
            <a:r>
              <a:rPr lang="ar-SA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a series of stages.</a:t>
            </a:r>
          </a:p>
          <a:p>
            <a:pPr algn="l"/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Before completing each stage, they should perform </a:t>
            </a:r>
            <a:endParaRPr lang="ar-SA" sz="32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quality</a:t>
            </a:r>
            <a:r>
              <a:rPr lang="ar-SA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assurance (verification and validation).</a:t>
            </a:r>
          </a:p>
          <a:p>
            <a:pPr algn="l"/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The waterfall model also recognizes, to a limited extent,</a:t>
            </a:r>
          </a:p>
          <a:p>
            <a:pPr algn="l"/>
            <a:r>
              <a:rPr lang="ar-SA" sz="3200" dirty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n-US" sz="32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that you sometimes have to step back to earlier stages.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7AFFA-A83D-40C4-BBD8-EE5317CEEC6F}"/>
              </a:ext>
            </a:extLst>
          </p:cNvPr>
          <p:cNvSpPr txBox="1"/>
          <p:nvPr/>
        </p:nvSpPr>
        <p:spPr>
          <a:xfrm>
            <a:off x="1736035" y="449774"/>
            <a:ext cx="4359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waterfall model</a:t>
            </a:r>
          </a:p>
        </p:txBody>
      </p:sp>
    </p:spTree>
    <p:extLst>
      <p:ext uri="{BB962C8B-B14F-4D97-AF65-F5344CB8AC3E}">
        <p14:creationId xmlns:p14="http://schemas.microsoft.com/office/powerpoint/2010/main" val="1518767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CB0F11-2513-4256-A476-9DED0878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84036" y="6254336"/>
            <a:ext cx="4809182" cy="365125"/>
          </a:xfrm>
        </p:spPr>
        <p:txBody>
          <a:bodyPr/>
          <a:lstStyle/>
          <a:p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Lecture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: Saba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Abdual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Wahid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2022-2021 / 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E3180-6912-4E14-8D33-0799F5494DB9}"/>
              </a:ext>
            </a:extLst>
          </p:cNvPr>
          <p:cNvSpPr txBox="1"/>
          <p:nvPr/>
        </p:nvSpPr>
        <p:spPr>
          <a:xfrm>
            <a:off x="1616765" y="1280422"/>
            <a:ext cx="993912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The model implies that you should attempt to complete a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given stage before moving on to the next stage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Does not account for the fact that requirements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constantly 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algn="l"/>
            <a:r>
              <a:rPr lang="ar-SA" sz="2800" dirty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change.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It also means that customers can not use anything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until the entire system is complete.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The model makes no allowances for prototyping.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It implies that you can get the requirements right by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simply 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</a:p>
          <a:p>
            <a:pPr algn="l"/>
            <a:r>
              <a:rPr lang="ar-SA" sz="2800" dirty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writing them down and reviewing them.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The model implies that once the product is finished,</a:t>
            </a:r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everything </a:t>
            </a:r>
            <a:endParaRPr lang="ar-SA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ar-SA" sz="2800" dirty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else is maintenance.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5D857-FF04-4FE1-857E-2090EF0D8749}"/>
              </a:ext>
            </a:extLst>
          </p:cNvPr>
          <p:cNvSpPr txBox="1"/>
          <p:nvPr/>
        </p:nvSpPr>
        <p:spPr>
          <a:xfrm>
            <a:off x="1736035" y="4054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Limitations of the waterfall model</a:t>
            </a:r>
          </a:p>
        </p:txBody>
      </p:sp>
    </p:spTree>
    <p:extLst>
      <p:ext uri="{BB962C8B-B14F-4D97-AF65-F5344CB8AC3E}">
        <p14:creationId xmlns:p14="http://schemas.microsoft.com/office/powerpoint/2010/main" val="11242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C75D9C-B916-4F44-A60A-4D8A4B0E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348" y="6333849"/>
            <a:ext cx="4279095" cy="365125"/>
          </a:xfrm>
        </p:spPr>
        <p:txBody>
          <a:bodyPr/>
          <a:lstStyle/>
          <a:p>
            <a:r>
              <a:rPr lang="es-ES" sz="1800" dirty="0" err="1"/>
              <a:t>Lecture</a:t>
            </a:r>
            <a:r>
              <a:rPr lang="es-ES" sz="1800" dirty="0"/>
              <a:t> : Saba </a:t>
            </a:r>
            <a:r>
              <a:rPr lang="es-ES" sz="1800" dirty="0" err="1"/>
              <a:t>Abdual</a:t>
            </a:r>
            <a:r>
              <a:rPr lang="es-ES" sz="1800" dirty="0"/>
              <a:t> </a:t>
            </a:r>
            <a:r>
              <a:rPr lang="es-ES" sz="1800" dirty="0" err="1"/>
              <a:t>Wahid</a:t>
            </a:r>
            <a:r>
              <a:rPr lang="es-ES" sz="1800" dirty="0"/>
              <a:t> 2022-2021 / 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A6250-B4A9-4139-8786-C1BD371C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55" y="1258957"/>
            <a:ext cx="7500731" cy="5074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70A4F-D643-4F40-A7CA-76D356F7ADE8}"/>
              </a:ext>
            </a:extLst>
          </p:cNvPr>
          <p:cNvSpPr txBox="1"/>
          <p:nvPr/>
        </p:nvSpPr>
        <p:spPr>
          <a:xfrm>
            <a:off x="728871" y="24750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waterfall model</a:t>
            </a:r>
            <a:endParaRPr lang="en-US" sz="3600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0936735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484E5-A638-4AC3-BEC1-A47DF8CF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63848" y="6388601"/>
            <a:ext cx="4328152" cy="365125"/>
          </a:xfrm>
        </p:spPr>
        <p:txBody>
          <a:bodyPr/>
          <a:lstStyle/>
          <a:p>
            <a:r>
              <a:rPr lang="es-ES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Lecture</a:t>
            </a:r>
            <a:r>
              <a:rPr lang="es-ES" sz="1800" dirty="0">
                <a:latin typeface="Andalus" panose="02020603050405020304" pitchFamily="18" charset="-78"/>
                <a:cs typeface="Andalus" panose="02020603050405020304" pitchFamily="18" charset="-78"/>
              </a:rPr>
              <a:t> : Saba </a:t>
            </a:r>
            <a:r>
              <a:rPr lang="es-ES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Abdual</a:t>
            </a:r>
            <a:r>
              <a:rPr lang="es-ES" sz="1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1800" dirty="0" err="1">
                <a:latin typeface="Andalus" panose="02020603050405020304" pitchFamily="18" charset="-78"/>
                <a:cs typeface="Andalus" panose="02020603050405020304" pitchFamily="18" charset="-78"/>
              </a:rPr>
              <a:t>Wahid</a:t>
            </a:r>
            <a:r>
              <a:rPr lang="es-ES" sz="1800" dirty="0">
                <a:latin typeface="Andalus" panose="02020603050405020304" pitchFamily="18" charset="-78"/>
                <a:cs typeface="Andalus" panose="02020603050405020304" pitchFamily="18" charset="-78"/>
              </a:rPr>
              <a:t> 2022-2021 / </a:t>
            </a:r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C1C14-7095-4DB8-87AC-4F4DF017DDE7}"/>
              </a:ext>
            </a:extLst>
          </p:cNvPr>
          <p:cNvSpPr txBox="1"/>
          <p:nvPr/>
        </p:nvSpPr>
        <p:spPr>
          <a:xfrm>
            <a:off x="1603709" y="1295671"/>
            <a:ext cx="89845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It introduces the notion of </a:t>
            </a:r>
            <a:r>
              <a:rPr lang="en-US" sz="2800" b="0" i="1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incremental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development.</a:t>
            </a:r>
            <a:endParaRPr lang="ar-SA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After requirements gathering and planning, the project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should be broken into separate subprojects, or </a:t>
            </a:r>
            <a:r>
              <a:rPr lang="en-US" sz="2800" b="0" i="1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phases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ar-SA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b="0" i="0" u="none" strike="noStrike" baseline="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Each phase can be released to customers when ready.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Parts of the system will be available earlier than when</a:t>
            </a:r>
          </a:p>
          <a:p>
            <a:pPr algn="l"/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using a strict waterfall approach.</a:t>
            </a:r>
          </a:p>
          <a:p>
            <a:pPr algn="l"/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• However, it continues to suggest that all requirements be</a:t>
            </a:r>
          </a:p>
          <a:p>
            <a:pPr algn="l"/>
            <a:r>
              <a:rPr lang="ar-SA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2800" b="0" i="0" u="none" strike="noStrike" baseline="0" dirty="0">
                <a:latin typeface="Andalus" panose="02020603050405020304" pitchFamily="18" charset="-78"/>
                <a:cs typeface="Andalus" panose="02020603050405020304" pitchFamily="18" charset="-78"/>
              </a:rPr>
              <a:t>finalized at the start of development.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8D9A2-18F9-495F-9664-1FF01D70F247}"/>
              </a:ext>
            </a:extLst>
          </p:cNvPr>
          <p:cNvSpPr txBox="1"/>
          <p:nvPr/>
        </p:nvSpPr>
        <p:spPr>
          <a:xfrm>
            <a:off x="2204787" y="683469"/>
            <a:ext cx="4220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phased-release model</a:t>
            </a:r>
          </a:p>
        </p:txBody>
      </p:sp>
    </p:spTree>
    <p:extLst>
      <p:ext uri="{BB962C8B-B14F-4D97-AF65-F5344CB8AC3E}">
        <p14:creationId xmlns:p14="http://schemas.microsoft.com/office/powerpoint/2010/main" val="355302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7A78FA-1DD1-4513-B2E7-29ABD92B8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3793" y="6449286"/>
            <a:ext cx="4650156" cy="365125"/>
          </a:xfrm>
        </p:spPr>
        <p:txBody>
          <a:bodyPr/>
          <a:lstStyle/>
          <a:p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Lecture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: Saba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Abdual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E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Wahid</a:t>
            </a:r>
            <a:r>
              <a:rPr lang="es-ES" sz="2000" dirty="0">
                <a:latin typeface="Andalus" panose="02020603050405020304" pitchFamily="18" charset="-78"/>
                <a:cs typeface="Andalus" panose="02020603050405020304" pitchFamily="18" charset="-78"/>
              </a:rPr>
              <a:t> 2022-2021 / </a:t>
            </a: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25BDE-6D19-4354-953A-AEA2A4C8E5F6}"/>
              </a:ext>
            </a:extLst>
          </p:cNvPr>
          <p:cNvSpPr txBox="1"/>
          <p:nvPr/>
        </p:nvSpPr>
        <p:spPr>
          <a:xfrm>
            <a:off x="3207026" y="22615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phased-release model</a:t>
            </a:r>
            <a:endParaRPr lang="en-US" sz="2800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35222-4320-47C4-9C7D-F7A15E84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66" y="974659"/>
            <a:ext cx="7039659" cy="54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793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Agency FB</vt:lpstr>
      <vt:lpstr>Aldhabi</vt:lpstr>
      <vt:lpstr>Algerian</vt:lpstr>
      <vt:lpstr>Andalus</vt:lpstr>
      <vt:lpstr>Arial</vt:lpstr>
      <vt:lpstr>Calibri</vt:lpstr>
      <vt:lpstr>Corbel</vt:lpstr>
      <vt:lpstr>Modern Love</vt:lpstr>
      <vt:lpstr>Wingdings</vt:lpstr>
      <vt:lpstr>Parallax</vt:lpstr>
      <vt:lpstr>Managing  the Software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2021-10-30T13:01:40Z</dcterms:created>
  <dcterms:modified xsi:type="dcterms:W3CDTF">2021-11-09T19:44:25Z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